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9" r:id="rId3"/>
    <p:sldId id="257" r:id="rId4"/>
    <p:sldId id="266" r:id="rId5"/>
    <p:sldId id="258" r:id="rId6"/>
    <p:sldId id="265" r:id="rId7"/>
    <p:sldId id="261" r:id="rId8"/>
    <p:sldId id="264" r:id="rId9"/>
    <p:sldId id="272" r:id="rId10"/>
    <p:sldId id="273" r:id="rId11"/>
    <p:sldId id="277" r:id="rId12"/>
    <p:sldId id="269" r:id="rId13"/>
    <p:sldId id="271" r:id="rId14"/>
    <p:sldId id="267" r:id="rId15"/>
    <p:sldId id="274" r:id="rId16"/>
    <p:sldId id="260" r:id="rId17"/>
    <p:sldId id="263" r:id="rId18"/>
    <p:sldId id="275" r:id="rId19"/>
    <p:sldId id="276" r:id="rId20"/>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78" d="100"/>
          <a:sy n="78" d="100"/>
        </p:scale>
        <p:origin x="6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a:xfrm>
            <a:off x="2692397" y="5037663"/>
            <a:ext cx="5214635" cy="279400"/>
          </a:xfrm>
        </p:spPr>
        <p:txBody>
          <a:bodyPr/>
          <a:lstStyle/>
          <a:p>
            <a:endParaRPr lang="mk-MK"/>
          </a:p>
        </p:txBody>
      </p:sp>
      <p:sp>
        <p:nvSpPr>
          <p:cNvPr id="6" name="Slide Number Placeholder 5"/>
          <p:cNvSpPr>
            <a:spLocks noGrp="1"/>
          </p:cNvSpPr>
          <p:nvPr>
            <p:ph type="sldNum" sz="quarter" idx="12"/>
          </p:nvPr>
        </p:nvSpPr>
        <p:spPr>
          <a:xfrm>
            <a:off x="8956900" y="5037663"/>
            <a:ext cx="551167" cy="279400"/>
          </a:xfrm>
        </p:spPr>
        <p:txBody>
          <a:bodyPr/>
          <a:lstStyle/>
          <a:p>
            <a:fld id="{3F73CF45-3518-479B-8EDB-2847AF982EC4}" type="slidenum">
              <a:rPr lang="mk-MK" smtClean="0"/>
              <a:t>‹#›</a:t>
            </a:fld>
            <a:endParaRPr lang="mk-MK"/>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19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AB8F6-21FE-4403-B23B-EF6396C3AAAB}" type="datetimeFigureOut">
              <a:rPr lang="mk-MK" smtClean="0"/>
              <a:t>06.10.2020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3F73CF45-3518-479B-8EDB-2847AF982EC4}" type="slidenum">
              <a:rPr lang="mk-MK" smtClean="0"/>
              <a:t>‹#›</a:t>
            </a:fld>
            <a:endParaRPr lang="mk-MK"/>
          </a:p>
        </p:txBody>
      </p:sp>
    </p:spTree>
    <p:extLst>
      <p:ext uri="{BB962C8B-B14F-4D97-AF65-F5344CB8AC3E}">
        <p14:creationId xmlns:p14="http://schemas.microsoft.com/office/powerpoint/2010/main" val="306000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302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56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spTree>
    <p:extLst>
      <p:ext uri="{BB962C8B-B14F-4D97-AF65-F5344CB8AC3E}">
        <p14:creationId xmlns:p14="http://schemas.microsoft.com/office/powerpoint/2010/main" val="1093170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79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26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92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81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spTree>
    <p:extLst>
      <p:ext uri="{BB962C8B-B14F-4D97-AF65-F5344CB8AC3E}">
        <p14:creationId xmlns:p14="http://schemas.microsoft.com/office/powerpoint/2010/main" val="427192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9AB8F6-21FE-4403-B23B-EF6396C3AAAB}" type="datetimeFigureOut">
              <a:rPr lang="mk-MK" smtClean="0"/>
              <a:t>06.10.2020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3F73CF45-3518-479B-8EDB-2847AF982EC4}" type="slidenum">
              <a:rPr lang="mk-MK" smtClean="0"/>
              <a:t>‹#›</a:t>
            </a:fld>
            <a:endParaRPr lang="mk-MK"/>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82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9AB8F6-21FE-4403-B23B-EF6396C3AAAB}" type="datetimeFigureOut">
              <a:rPr lang="mk-MK" smtClean="0"/>
              <a:t>06.10.2020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3F73CF45-3518-479B-8EDB-2847AF982EC4}" type="slidenum">
              <a:rPr lang="mk-MK" smtClean="0"/>
              <a:t>‹#›</a:t>
            </a:fld>
            <a:endParaRPr lang="mk-MK"/>
          </a:p>
        </p:txBody>
      </p:sp>
    </p:spTree>
    <p:extLst>
      <p:ext uri="{BB962C8B-B14F-4D97-AF65-F5344CB8AC3E}">
        <p14:creationId xmlns:p14="http://schemas.microsoft.com/office/powerpoint/2010/main" val="161053812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AB8F6-21FE-4403-B23B-EF6396C3AAAB}" type="datetimeFigureOut">
              <a:rPr lang="mk-MK" smtClean="0"/>
              <a:t>06.10.2020</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3F73CF45-3518-479B-8EDB-2847AF982EC4}" type="slidenum">
              <a:rPr lang="mk-MK" smtClean="0"/>
              <a:t>‹#›</a:t>
            </a:fld>
            <a:endParaRPr lang="mk-MK"/>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8425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9AB8F6-21FE-4403-B23B-EF6396C3AAAB}" type="datetimeFigureOut">
              <a:rPr lang="mk-MK" smtClean="0"/>
              <a:t>06.10.2020</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3F73CF45-3518-479B-8EDB-2847AF982EC4}" type="slidenum">
              <a:rPr lang="mk-MK" smtClean="0"/>
              <a:t>‹#›</a:t>
            </a:fld>
            <a:endParaRPr lang="mk-M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459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AB8F6-21FE-4403-B23B-EF6396C3AAAB}" type="datetimeFigureOut">
              <a:rPr lang="mk-MK" smtClean="0"/>
              <a:t>06.10.2020</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3F73CF45-3518-479B-8EDB-2847AF982EC4}" type="slidenum">
              <a:rPr lang="mk-MK" smtClean="0"/>
              <a:t>‹#›</a:t>
            </a:fld>
            <a:endParaRPr lang="mk-MK"/>
          </a:p>
        </p:txBody>
      </p:sp>
    </p:spTree>
    <p:extLst>
      <p:ext uri="{BB962C8B-B14F-4D97-AF65-F5344CB8AC3E}">
        <p14:creationId xmlns:p14="http://schemas.microsoft.com/office/powerpoint/2010/main" val="58894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AB8F6-21FE-4403-B23B-EF6396C3AAAB}" type="datetimeFigureOut">
              <a:rPr lang="mk-MK" smtClean="0"/>
              <a:t>06.10.2020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3F73CF45-3518-479B-8EDB-2847AF982EC4}" type="slidenum">
              <a:rPr lang="mk-MK" smtClean="0"/>
              <a:t>‹#›</a:t>
            </a:fld>
            <a:endParaRPr lang="mk-MK"/>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70652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AB8F6-21FE-4403-B23B-EF6396C3AAAB}" type="datetimeFigureOut">
              <a:rPr lang="mk-MK" smtClean="0"/>
              <a:t>06.10.2020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3F73CF45-3518-479B-8EDB-2847AF982EC4}" type="slidenum">
              <a:rPr lang="mk-MK" smtClean="0"/>
              <a:t>‹#›</a:t>
            </a:fld>
            <a:endParaRPr lang="mk-MK"/>
          </a:p>
        </p:txBody>
      </p:sp>
    </p:spTree>
    <p:extLst>
      <p:ext uri="{BB962C8B-B14F-4D97-AF65-F5344CB8AC3E}">
        <p14:creationId xmlns:p14="http://schemas.microsoft.com/office/powerpoint/2010/main" val="2920080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A9AB8F6-21FE-4403-B23B-EF6396C3AAAB}" type="datetimeFigureOut">
              <a:rPr lang="mk-MK" smtClean="0"/>
              <a:t>06.10.2020</a:t>
            </a:fld>
            <a:endParaRPr lang="mk-MK"/>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mk-MK"/>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73CF45-3518-479B-8EDB-2847AF982EC4}" type="slidenum">
              <a:rPr lang="mk-MK" smtClean="0"/>
              <a:t>‹#›</a:t>
            </a:fld>
            <a:endParaRPr lang="mk-MK"/>
          </a:p>
        </p:txBody>
      </p:sp>
    </p:spTree>
    <p:extLst>
      <p:ext uri="{BB962C8B-B14F-4D97-AF65-F5344CB8AC3E}">
        <p14:creationId xmlns:p14="http://schemas.microsoft.com/office/powerpoint/2010/main" val="41080573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hyperlink" Target="http://www.dprs.rs.b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mk-MK" sz="3600" dirty="0" smtClean="0"/>
              <a:t>Менталното здравје предизвик во услови на пандемија со Корона вирус</a:t>
            </a:r>
            <a:endParaRPr lang="mk-MK" sz="3600" dirty="0"/>
          </a:p>
        </p:txBody>
      </p:sp>
      <p:sp>
        <p:nvSpPr>
          <p:cNvPr id="3" name="Subtitle 2"/>
          <p:cNvSpPr>
            <a:spLocks noGrp="1"/>
          </p:cNvSpPr>
          <p:nvPr>
            <p:ph type="subTitle" idx="1"/>
          </p:nvPr>
        </p:nvSpPr>
        <p:spPr>
          <a:xfrm>
            <a:off x="5484936" y="3739978"/>
            <a:ext cx="3897961" cy="1482811"/>
          </a:xfrm>
        </p:spPr>
        <p:txBody>
          <a:bodyPr>
            <a:normAutofit/>
          </a:bodyPr>
          <a:lstStyle/>
          <a:p>
            <a:r>
              <a:rPr lang="mk-MK" dirty="0" smtClean="0"/>
              <a:t>Психолог Фросина Каранфиловска</a:t>
            </a:r>
          </a:p>
          <a:p>
            <a:r>
              <a:rPr lang="mk-MK" dirty="0" smtClean="0"/>
              <a:t>Октомври 2020 година</a:t>
            </a:r>
            <a:endParaRPr lang="mk-MK" dirty="0"/>
          </a:p>
        </p:txBody>
      </p:sp>
      <p:pic>
        <p:nvPicPr>
          <p:cNvPr id="1026" name="Picture 2" descr="Mentalno zdravlje u organizacija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113" y="3525794"/>
            <a:ext cx="2758646" cy="182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53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Промени кои ги донесе пандемијата со Ковид-19 во поглед на менталното здравје</a:t>
            </a:r>
          </a:p>
        </p:txBody>
      </p:sp>
      <p:sp>
        <p:nvSpPr>
          <p:cNvPr id="3" name="Content Placeholder 2"/>
          <p:cNvSpPr>
            <a:spLocks noGrp="1"/>
          </p:cNvSpPr>
          <p:nvPr>
            <p:ph idx="1"/>
          </p:nvPr>
        </p:nvSpPr>
        <p:spPr/>
        <p:txBody>
          <a:bodyPr>
            <a:normAutofit fontScale="92500" lnSpcReduction="20000"/>
          </a:bodyPr>
          <a:lstStyle/>
          <a:p>
            <a:pPr marL="0" indent="0">
              <a:buNone/>
            </a:pPr>
            <a:r>
              <a:rPr lang="ru-RU" dirty="0"/>
              <a:t>Кај адолесцентите можат да се појават реакции слични на оние кај возрасните. Изолацијата, иритацијата, непочитувањето правила и агресивното однесување се вообичаена појава. Некои тинејџери можат да се изложат на опасност и да преземат ризични однесувања, како што се: несовесно возење, злоупотреба на алкохол или дрога, самоповредување и нарушувања во исхраната други, пак, стануваат многу плашливи</a:t>
            </a:r>
            <a:r>
              <a:rPr lang="ru-RU" dirty="0" smtClean="0"/>
              <a:t>.(4)</a:t>
            </a:r>
          </a:p>
          <a:p>
            <a:pPr marL="0" indent="0">
              <a:buNone/>
            </a:pPr>
            <a:r>
              <a:rPr lang="ru-RU" dirty="0" smtClean="0"/>
              <a:t>Психосоматските </a:t>
            </a:r>
            <a:r>
              <a:rPr lang="ru-RU" dirty="0"/>
              <a:t>болести се мошне чести во оваа фаза од </a:t>
            </a:r>
            <a:r>
              <a:rPr lang="ru-RU" dirty="0" smtClean="0"/>
              <a:t>детскиот </a:t>
            </a:r>
            <a:r>
              <a:rPr lang="ru-RU" dirty="0"/>
              <a:t>период. Важно е да се </a:t>
            </a:r>
            <a:r>
              <a:rPr lang="ru-RU" dirty="0" smtClean="0"/>
              <a:t>напомене </a:t>
            </a:r>
            <a:r>
              <a:rPr lang="ru-RU" dirty="0"/>
              <a:t>дека </a:t>
            </a:r>
            <a:r>
              <a:rPr lang="ru-RU" i="1" dirty="0" smtClean="0"/>
              <a:t>психосоматските симптоми </a:t>
            </a:r>
            <a:r>
              <a:rPr lang="ru-RU" i="1" dirty="0"/>
              <a:t>се реални физички симптоми предизвикани од </a:t>
            </a:r>
            <a:r>
              <a:rPr lang="ru-RU" i="1" dirty="0" smtClean="0"/>
              <a:t>психолошки </a:t>
            </a:r>
            <a:r>
              <a:rPr lang="ru-RU" i="1" dirty="0"/>
              <a:t>стрес</a:t>
            </a:r>
            <a:r>
              <a:rPr lang="ru-RU" dirty="0"/>
              <a:t>. Вообичаено, оној дел од телото што е најслаб </a:t>
            </a:r>
            <a:r>
              <a:rPr lang="ru-RU" dirty="0" smtClean="0"/>
              <a:t>или најмногу </a:t>
            </a:r>
            <a:r>
              <a:rPr lang="ru-RU" dirty="0"/>
              <a:t>склон кон болест </a:t>
            </a:r>
            <a:r>
              <a:rPr lang="ru-RU" dirty="0" smtClean="0"/>
              <a:t>на </a:t>
            </a:r>
            <a:r>
              <a:rPr lang="ru-RU" dirty="0"/>
              <a:t>пример, стомакот, грбот или </a:t>
            </a:r>
            <a:r>
              <a:rPr lang="ru-RU" dirty="0" smtClean="0"/>
              <a:t>главата може </a:t>
            </a:r>
            <a:r>
              <a:rPr lang="ru-RU" dirty="0"/>
              <a:t>да биде местото на зголемена болка</a:t>
            </a:r>
            <a:r>
              <a:rPr lang="ru-RU" dirty="0" smtClean="0"/>
              <a:t>.(5)</a:t>
            </a:r>
            <a:endParaRPr lang="mk-MK" dirty="0"/>
          </a:p>
        </p:txBody>
      </p:sp>
    </p:spTree>
    <p:extLst>
      <p:ext uri="{BB962C8B-B14F-4D97-AF65-F5344CB8AC3E}">
        <p14:creationId xmlns:p14="http://schemas.microsoft.com/office/powerpoint/2010/main" val="537386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Како да се справиме со пролонгираната состојба на стрес</a:t>
            </a:r>
          </a:p>
        </p:txBody>
      </p:sp>
      <p:sp>
        <p:nvSpPr>
          <p:cNvPr id="3" name="Content Placeholder 2"/>
          <p:cNvSpPr>
            <a:spLocks noGrp="1"/>
          </p:cNvSpPr>
          <p:nvPr>
            <p:ph idx="1"/>
          </p:nvPr>
        </p:nvSpPr>
        <p:spPr/>
        <p:txBody>
          <a:bodyPr/>
          <a:lstStyle/>
          <a:p>
            <a:r>
              <a:rPr lang="mk-MK" dirty="0" smtClean="0"/>
              <a:t>Препознавањето на психосоматските симтоми е клучно за надминување на состојбата предизвикана од акутен или хроничен стрес. Најпрво е промена на ритамот на дишење, па забрзување на срцевата акција, покачување на крвниот притисок и потребата од гликоза, промени како на пример болки во мускулите, грч во мускулатурата за голтање и чувство како да има топка во грлото, промени во перисталтиката на дигестивниот апарат.(6)</a:t>
            </a:r>
            <a:endParaRPr lang="mk-MK" dirty="0"/>
          </a:p>
        </p:txBody>
      </p:sp>
    </p:spTree>
    <p:extLst>
      <p:ext uri="{BB962C8B-B14F-4D97-AF65-F5344CB8AC3E}">
        <p14:creationId xmlns:p14="http://schemas.microsoft.com/office/powerpoint/2010/main" val="2587058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Како да се справиме со пролонгираната состојба на стрес</a:t>
            </a:r>
          </a:p>
        </p:txBody>
      </p:sp>
      <p:sp>
        <p:nvSpPr>
          <p:cNvPr id="3" name="Content Placeholder 2"/>
          <p:cNvSpPr>
            <a:spLocks noGrp="1"/>
          </p:cNvSpPr>
          <p:nvPr>
            <p:ph idx="1"/>
          </p:nvPr>
        </p:nvSpPr>
        <p:spPr/>
        <p:txBody>
          <a:bodyPr>
            <a:normAutofit fontScale="85000" lnSpcReduction="20000"/>
          </a:bodyPr>
          <a:lstStyle/>
          <a:p>
            <a:pPr algn="just"/>
            <a:r>
              <a:rPr lang="mk-MK" dirty="0" smtClean="0"/>
              <a:t>1. Грижа за себе-</a:t>
            </a:r>
            <a:r>
              <a:rPr lang="ru-RU" dirty="0"/>
              <a:t>Одредени истражувања укажуваат на фактот дека грижата за себе </a:t>
            </a:r>
            <a:r>
              <a:rPr lang="ru-RU" dirty="0" smtClean="0"/>
              <a:t>е клучна </a:t>
            </a:r>
            <a:r>
              <a:rPr lang="ru-RU" dirty="0"/>
              <a:t>за </a:t>
            </a:r>
            <a:r>
              <a:rPr lang="ru-RU" dirty="0" smtClean="0"/>
              <a:t>благосостојбата. Наместо </a:t>
            </a:r>
            <a:r>
              <a:rPr lang="ru-RU" dirty="0"/>
              <a:t>да </a:t>
            </a:r>
            <a:r>
              <a:rPr lang="ru-RU" dirty="0" smtClean="0"/>
              <a:t>се обвинувате кога </a:t>
            </a:r>
            <a:r>
              <a:rPr lang="ru-RU" dirty="0"/>
              <a:t>доживувате стрес и вознемиреност, можете сами да </a:t>
            </a:r>
            <a:r>
              <a:rPr lang="ru-RU" dirty="0" smtClean="0"/>
              <a:t>иницирате генерирање </a:t>
            </a:r>
            <a:r>
              <a:rPr lang="ru-RU" dirty="0"/>
              <a:t>на позитивни мисли и емоции и да прифатите </a:t>
            </a:r>
            <a:r>
              <a:rPr lang="ru-RU" dirty="0" smtClean="0"/>
              <a:t>дека понекогаш </a:t>
            </a:r>
            <a:r>
              <a:rPr lang="ru-RU" dirty="0"/>
              <a:t>работите се тешки без да се најде виновникот. Сетете се </a:t>
            </a:r>
            <a:r>
              <a:rPr lang="ru-RU" dirty="0" smtClean="0"/>
              <a:t>на некои </a:t>
            </a:r>
            <a:r>
              <a:rPr lang="ru-RU" dirty="0"/>
              <a:t>убави моменти од вашето минато, мигови </a:t>
            </a:r>
            <a:r>
              <a:rPr lang="ru-RU" dirty="0" smtClean="0"/>
              <a:t>кои биле исполнети со </a:t>
            </a:r>
            <a:r>
              <a:rPr lang="ru-RU" dirty="0"/>
              <a:t>пријатни доживувања и емоции (пр. семејни </a:t>
            </a:r>
            <a:r>
              <a:rPr lang="ru-RU" dirty="0" smtClean="0"/>
              <a:t>празници, прослави,</a:t>
            </a:r>
            <a:r>
              <a:rPr lang="mk-MK" dirty="0" smtClean="0"/>
              <a:t>патувања</a:t>
            </a:r>
            <a:r>
              <a:rPr lang="mk-MK" dirty="0"/>
              <a:t>, авантури</a:t>
            </a:r>
            <a:r>
              <a:rPr lang="mk-MK" dirty="0" smtClean="0"/>
              <a:t>...).</a:t>
            </a:r>
            <a:r>
              <a:rPr lang="ru-RU" b="1" dirty="0"/>
              <a:t> </a:t>
            </a:r>
            <a:endParaRPr lang="ru-RU" b="1" dirty="0" smtClean="0"/>
          </a:p>
          <a:p>
            <a:pPr marL="0" indent="0" algn="just">
              <a:buNone/>
            </a:pPr>
            <a:r>
              <a:rPr lang="ru-RU" b="1" dirty="0" smtClean="0"/>
              <a:t>Хранете </a:t>
            </a:r>
            <a:r>
              <a:rPr lang="ru-RU" b="1" dirty="0"/>
              <a:t>се здраво</a:t>
            </a:r>
            <a:r>
              <a:rPr lang="ru-RU" dirty="0"/>
              <a:t>. Голем број истражувања покажуваат дека храната влијае врз нашето расположение. Чувството на добросостојба може да биде овозможено преку здрава храна и адекватен внес на витамини, минерали и вода. Обидете се да го намалите внесот на алкохол или пијалаци со многу шеќер.</a:t>
            </a:r>
          </a:p>
          <a:p>
            <a:pPr algn="just"/>
            <a:endParaRPr lang="mk-MK" dirty="0"/>
          </a:p>
        </p:txBody>
      </p:sp>
    </p:spTree>
    <p:extLst>
      <p:ext uri="{BB962C8B-B14F-4D97-AF65-F5344CB8AC3E}">
        <p14:creationId xmlns:p14="http://schemas.microsoft.com/office/powerpoint/2010/main" val="3525713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Како да се справиме со пролонгираната состојба на стрес</a:t>
            </a:r>
            <a:endParaRPr lang="mk-MK" dirty="0"/>
          </a:p>
        </p:txBody>
      </p:sp>
      <p:sp>
        <p:nvSpPr>
          <p:cNvPr id="3" name="Content Placeholder 2"/>
          <p:cNvSpPr>
            <a:spLocks noGrp="1"/>
          </p:cNvSpPr>
          <p:nvPr>
            <p:ph idx="1"/>
          </p:nvPr>
        </p:nvSpPr>
        <p:spPr/>
        <p:txBody>
          <a:bodyPr>
            <a:normAutofit/>
          </a:bodyPr>
          <a:lstStyle/>
          <a:p>
            <a:pPr marL="0" indent="0" algn="just">
              <a:buNone/>
            </a:pPr>
            <a:r>
              <a:rPr lang="mk-MK" dirty="0" smtClean="0"/>
              <a:t>2. Селекција на информации кои ги примаме, а се поврзани со вирусот Ковид-19 според важност, корисност и извор. </a:t>
            </a:r>
            <a:r>
              <a:rPr lang="ru-RU" dirty="0" smtClean="0"/>
              <a:t>Ограничете </a:t>
            </a:r>
            <a:r>
              <a:rPr lang="ru-RU" dirty="0"/>
              <a:t>го времето што го поминувате на социјалните </a:t>
            </a:r>
            <a:r>
              <a:rPr lang="ru-RU" dirty="0" smtClean="0"/>
              <a:t>медиуми и </a:t>
            </a:r>
            <a:r>
              <a:rPr lang="ru-RU" dirty="0"/>
              <a:t>селектирајте ги информациите кои ги восприемате </a:t>
            </a:r>
            <a:r>
              <a:rPr lang="ru-RU" dirty="0" smtClean="0"/>
              <a:t>од медиумите. Слободното </a:t>
            </a:r>
            <a:r>
              <a:rPr lang="ru-RU" dirty="0"/>
              <a:t>време искористете го за себе, за работите кои ви </a:t>
            </a:r>
            <a:r>
              <a:rPr lang="ru-RU" dirty="0" smtClean="0"/>
              <a:t>носат задоволство </a:t>
            </a:r>
            <a:r>
              <a:rPr lang="ru-RU" dirty="0"/>
              <a:t>и со кои се чувствувате </a:t>
            </a:r>
            <a:r>
              <a:rPr lang="ru-RU" dirty="0" smtClean="0"/>
              <a:t>комфорно.</a:t>
            </a:r>
            <a:endParaRPr lang="mk-MK" dirty="0" smtClean="0"/>
          </a:p>
        </p:txBody>
      </p:sp>
    </p:spTree>
    <p:extLst>
      <p:ext uri="{BB962C8B-B14F-4D97-AF65-F5344CB8AC3E}">
        <p14:creationId xmlns:p14="http://schemas.microsoft.com/office/powerpoint/2010/main" val="244165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Како да се справиме со пролонгираната состојба на стрес</a:t>
            </a:r>
          </a:p>
        </p:txBody>
      </p:sp>
      <p:sp>
        <p:nvSpPr>
          <p:cNvPr id="3" name="Content Placeholder 2"/>
          <p:cNvSpPr>
            <a:spLocks noGrp="1"/>
          </p:cNvSpPr>
          <p:nvPr>
            <p:ph idx="1"/>
          </p:nvPr>
        </p:nvSpPr>
        <p:spPr/>
        <p:txBody>
          <a:bodyPr/>
          <a:lstStyle/>
          <a:p>
            <a:pPr marL="0" indent="0" algn="just">
              <a:buNone/>
            </a:pPr>
            <a:r>
              <a:rPr lang="ru-RU" dirty="0" smtClean="0"/>
              <a:t>3. Погледнете </a:t>
            </a:r>
            <a:r>
              <a:rPr lang="ru-RU" dirty="0"/>
              <a:t>ја хигиената на сопственото спиење и </a:t>
            </a:r>
            <a:r>
              <a:rPr lang="ru-RU" dirty="0" smtClean="0"/>
              <a:t>развијте </a:t>
            </a:r>
            <a:r>
              <a:rPr lang="mk-MK" dirty="0" smtClean="0"/>
              <a:t>рутина </a:t>
            </a:r>
            <a:r>
              <a:rPr lang="mk-MK" dirty="0"/>
              <a:t>за </a:t>
            </a:r>
            <a:r>
              <a:rPr lang="mk-MK" dirty="0" smtClean="0"/>
              <a:t>спиење.</a:t>
            </a:r>
            <a:r>
              <a:rPr lang="ru-RU" dirty="0" smtClean="0"/>
              <a:t>Коронавирусниот </a:t>
            </a:r>
            <a:r>
              <a:rPr lang="ru-RU" dirty="0"/>
              <a:t>стрес може да влијае на </a:t>
            </a:r>
            <a:r>
              <a:rPr lang="ru-RU" dirty="0" smtClean="0"/>
              <a:t>вашиот сон. Неможноста </a:t>
            </a:r>
            <a:r>
              <a:rPr lang="ru-RU" dirty="0"/>
              <a:t>да заспиете, немирниот, дисконтинуираниот </a:t>
            </a:r>
            <a:r>
              <a:rPr lang="ru-RU" dirty="0" smtClean="0"/>
              <a:t>сон придонесуваат </a:t>
            </a:r>
            <a:r>
              <a:rPr lang="ru-RU" dirty="0"/>
              <a:t>за развој на негативни мисли и чувства</a:t>
            </a:r>
            <a:r>
              <a:rPr lang="ru-RU" dirty="0" smtClean="0"/>
              <a:t>.</a:t>
            </a:r>
            <a:r>
              <a:rPr lang="ru-RU" dirty="0"/>
              <a:t> Проветрувајте го просторот пред да си легнете да спиете.</a:t>
            </a:r>
            <a:endParaRPr lang="mk-MK" dirty="0"/>
          </a:p>
        </p:txBody>
      </p:sp>
    </p:spTree>
    <p:extLst>
      <p:ext uri="{BB962C8B-B14F-4D97-AF65-F5344CB8AC3E}">
        <p14:creationId xmlns:p14="http://schemas.microsoft.com/office/powerpoint/2010/main" val="2195677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Како да се справиме со пролонгираната состојба на стрес</a:t>
            </a:r>
          </a:p>
        </p:txBody>
      </p:sp>
      <p:sp>
        <p:nvSpPr>
          <p:cNvPr id="3" name="Content Placeholder 2"/>
          <p:cNvSpPr>
            <a:spLocks noGrp="1"/>
          </p:cNvSpPr>
          <p:nvPr>
            <p:ph idx="1"/>
          </p:nvPr>
        </p:nvSpPr>
        <p:spPr>
          <a:xfrm>
            <a:off x="1295402" y="2581646"/>
            <a:ext cx="9601196" cy="3318936"/>
          </a:xfrm>
        </p:spPr>
        <p:txBody>
          <a:bodyPr>
            <a:normAutofit fontScale="92500"/>
          </a:bodyPr>
          <a:lstStyle/>
          <a:p>
            <a:pPr marL="0" indent="0">
              <a:buNone/>
            </a:pPr>
            <a:r>
              <a:rPr lang="ru-RU" dirty="0"/>
              <a:t> </a:t>
            </a:r>
            <a:r>
              <a:rPr lang="ru-RU" b="1" dirty="0"/>
              <a:t>Бидете</a:t>
            </a:r>
            <a:r>
              <a:rPr lang="ru-RU" dirty="0"/>
              <a:t> </a:t>
            </a:r>
            <a:r>
              <a:rPr lang="ru-RU" b="1" dirty="0"/>
              <a:t>физички</a:t>
            </a:r>
            <a:r>
              <a:rPr lang="ru-RU" dirty="0"/>
              <a:t> </a:t>
            </a:r>
            <a:r>
              <a:rPr lang="ru-RU" b="1" dirty="0"/>
              <a:t>активни.</a:t>
            </a:r>
            <a:r>
              <a:rPr lang="ru-RU" dirty="0"/>
              <a:t> Голем број студии покажаа дека физичката активност може да биде многу полезна во намалување на стресот, анксиозноста и депресијата, бидејќи со физичката активност се поттикнува излачувањето на хормонот на среќата. Редовната физичка активност може да ја зголеми Вашата самодоверба, да влијае позитивно врз концентрацијата, спиењето, позитивното чувство за себе и менталното здравје. Физичката активност може да ја направите во природа, парк или пак дома, во периоди на рестрикции во движењето. Постојат бројни програми достапни преку интернет за физичка активност во домовите. Потребно е само да го одберете она што Вам најмногу Ви се допаѓа.</a:t>
            </a:r>
            <a:endParaRPr lang="mk-MK" dirty="0"/>
          </a:p>
        </p:txBody>
      </p:sp>
    </p:spTree>
    <p:extLst>
      <p:ext uri="{BB962C8B-B14F-4D97-AF65-F5344CB8AC3E}">
        <p14:creationId xmlns:p14="http://schemas.microsoft.com/office/powerpoint/2010/main" val="2839576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35892" y="439738"/>
            <a:ext cx="7578725" cy="5672738"/>
          </a:xfrm>
        </p:spPr>
      </p:pic>
    </p:spTree>
    <p:extLst>
      <p:ext uri="{BB962C8B-B14F-4D97-AF65-F5344CB8AC3E}">
        <p14:creationId xmlns:p14="http://schemas.microsoft.com/office/powerpoint/2010/main" val="342100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6076"/>
            <a:ext cx="10515600" cy="5550887"/>
          </a:xfrm>
        </p:spPr>
        <p:txBody>
          <a:bodyPr>
            <a:normAutofit/>
          </a:bodyPr>
          <a:lstStyle/>
          <a:p>
            <a:pPr marL="0" indent="0" algn="ctr">
              <a:buNone/>
            </a:pPr>
            <a:r>
              <a:rPr lang="mk-MK" sz="3200" dirty="0" smtClean="0">
                <a:solidFill>
                  <a:srgbClr val="FF0000"/>
                </a:solidFill>
              </a:rPr>
              <a:t>Оваа пандемија ќе заврши.</a:t>
            </a:r>
          </a:p>
          <a:p>
            <a:pPr marL="0" indent="0" algn="ctr">
              <a:buNone/>
            </a:pPr>
            <a:r>
              <a:rPr lang="mk-MK" sz="3200" dirty="0" smtClean="0">
                <a:solidFill>
                  <a:srgbClr val="92D050"/>
                </a:solidFill>
              </a:rPr>
              <a:t>Ние треба да научиме да живееме со промените кои ни ги задава животот.</a:t>
            </a:r>
          </a:p>
          <a:p>
            <a:pPr marL="0" indent="0" algn="ctr">
              <a:buNone/>
            </a:pPr>
            <a:r>
              <a:rPr lang="mk-MK" sz="3200" dirty="0" smtClean="0">
                <a:solidFill>
                  <a:srgbClr val="00B0F0"/>
                </a:solidFill>
              </a:rPr>
              <a:t>Доколку непријатните емоции кои ни ги предизвика пандемијата ни бидат поттик за личен развој тогаш сме на вистинскиот пат.</a:t>
            </a:r>
          </a:p>
          <a:p>
            <a:pPr marL="0" indent="0" algn="ctr">
              <a:buNone/>
            </a:pPr>
            <a:r>
              <a:rPr lang="mk-MK" sz="3200" dirty="0" smtClean="0">
                <a:solidFill>
                  <a:schemeClr val="accent2"/>
                </a:solidFill>
              </a:rPr>
              <a:t>Ако некоја состојба се задржува подолго време (загриженост, вознемиреност, несоница) се разговара со најблиските, а ако неможе да се надмине се бара стручна помош.</a:t>
            </a:r>
          </a:p>
        </p:txBody>
      </p:sp>
    </p:spTree>
    <p:extLst>
      <p:ext uri="{BB962C8B-B14F-4D97-AF65-F5344CB8AC3E}">
        <p14:creationId xmlns:p14="http://schemas.microsoft.com/office/powerpoint/2010/main" val="3557203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3314" y="667265"/>
            <a:ext cx="9033652" cy="5041558"/>
          </a:xfrm>
          <a:prstGeom prst="rect">
            <a:avLst/>
          </a:prstGeom>
        </p:spPr>
      </p:pic>
      <p:sp>
        <p:nvSpPr>
          <p:cNvPr id="7" name="Text Placeholder 6"/>
          <p:cNvSpPr>
            <a:spLocks noGrp="1"/>
          </p:cNvSpPr>
          <p:nvPr>
            <p:ph type="body" sz="half" idx="2"/>
          </p:nvPr>
        </p:nvSpPr>
        <p:spPr/>
        <p:txBody>
          <a:bodyPr>
            <a:normAutofit fontScale="25000" lnSpcReduction="20000"/>
          </a:bodyPr>
          <a:lstStyle/>
          <a:p>
            <a:endParaRPr lang="ru-RU" i="1" dirty="0" smtClean="0"/>
          </a:p>
          <a:p>
            <a:endParaRPr lang="ru-RU" i="1" dirty="0" smtClean="0"/>
          </a:p>
          <a:p>
            <a:r>
              <a:rPr lang="ru-RU" sz="3700" i="1" dirty="0" smtClean="0"/>
              <a:t>Извор</a:t>
            </a:r>
            <a:r>
              <a:rPr lang="ru-RU" sz="3700" i="1" dirty="0"/>
              <a:t>: Друштво на психолози на Р. Српска (www.dprs.rs.ba</a:t>
            </a:r>
            <a:r>
              <a:rPr lang="ru-RU" sz="3700" i="1" dirty="0" smtClean="0"/>
              <a:t>)</a:t>
            </a:r>
            <a:endParaRPr lang="mk-MK" sz="3700" dirty="0"/>
          </a:p>
        </p:txBody>
      </p:sp>
    </p:spTree>
    <p:extLst>
      <p:ext uri="{BB962C8B-B14F-4D97-AF65-F5344CB8AC3E}">
        <p14:creationId xmlns:p14="http://schemas.microsoft.com/office/powerpoint/2010/main" val="3399954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mk-MK" dirty="0" smtClean="0"/>
              <a:t>Користена литература</a:t>
            </a:r>
            <a:endParaRPr lang="mk-MK" dirty="0"/>
          </a:p>
        </p:txBody>
      </p:sp>
      <p:sp>
        <p:nvSpPr>
          <p:cNvPr id="6" name="Content Placeholder 5"/>
          <p:cNvSpPr>
            <a:spLocks noGrp="1"/>
          </p:cNvSpPr>
          <p:nvPr>
            <p:ph idx="1"/>
          </p:nvPr>
        </p:nvSpPr>
        <p:spPr/>
        <p:txBody>
          <a:bodyPr/>
          <a:lstStyle/>
          <a:p>
            <a:r>
              <a:rPr lang="ru-RU" dirty="0"/>
              <a:t> Друштво на психолози на Р. Српска (</a:t>
            </a:r>
            <a:r>
              <a:rPr lang="ru-RU" dirty="0">
                <a:hlinkClick r:id="rId2"/>
              </a:rPr>
              <a:t>www.dprs.rs.ba</a:t>
            </a:r>
            <a:r>
              <a:rPr lang="ru-RU" dirty="0" smtClean="0"/>
              <a:t>)(4,5)</a:t>
            </a:r>
            <a:endParaRPr lang="mk-MK" dirty="0" smtClean="0"/>
          </a:p>
          <a:p>
            <a:r>
              <a:rPr lang="mk-MK" dirty="0" smtClean="0"/>
              <a:t>МАРКОВИЌ</a:t>
            </a:r>
            <a:r>
              <a:rPr lang="mk-MK" dirty="0"/>
              <a:t>, </a:t>
            </a:r>
            <a:r>
              <a:rPr lang="mk-MK" dirty="0" smtClean="0"/>
              <a:t>М. и Серафимовиќ Е. (2017).</a:t>
            </a:r>
            <a:r>
              <a:rPr lang="ru-RU" dirty="0" smtClean="0"/>
              <a:t>Прирачник </a:t>
            </a:r>
            <a:r>
              <a:rPr lang="ru-RU" dirty="0"/>
              <a:t>за промовирање на ментално здравје на деца под ризик </a:t>
            </a:r>
            <a:r>
              <a:rPr lang="ru-RU" dirty="0" smtClean="0"/>
              <a:t>:со </a:t>
            </a:r>
            <a:r>
              <a:rPr lang="ru-RU" dirty="0"/>
              <a:t>адаптирани содржини за деца мигранти/бегалци </a:t>
            </a:r>
            <a:r>
              <a:rPr lang="ru-RU" dirty="0" smtClean="0"/>
              <a:t>(1,2,3)</a:t>
            </a:r>
          </a:p>
          <a:p>
            <a:r>
              <a:rPr lang="ru-RU" dirty="0" smtClean="0"/>
              <a:t>Предизвици-списание за општествени прашања-2020 година</a:t>
            </a:r>
          </a:p>
          <a:p>
            <a:r>
              <a:rPr lang="ru-RU" dirty="0"/>
              <a:t>Чепреганов, М. и Костовска,Т. (2014). Стресот  и </a:t>
            </a:r>
            <a:r>
              <a:rPr lang="ru-RU" dirty="0" smtClean="0"/>
              <a:t>ние (6)</a:t>
            </a:r>
            <a:endParaRPr lang="ru-RU" dirty="0"/>
          </a:p>
          <a:p>
            <a:endParaRPr lang="ru-RU" dirty="0"/>
          </a:p>
        </p:txBody>
      </p:sp>
    </p:spTree>
    <p:extLst>
      <p:ext uri="{BB962C8B-B14F-4D97-AF65-F5344CB8AC3E}">
        <p14:creationId xmlns:p14="http://schemas.microsoft.com/office/powerpoint/2010/main" val="3736311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a:t>Поим за ментално здравје</a:t>
            </a:r>
          </a:p>
        </p:txBody>
      </p:sp>
      <p:sp>
        <p:nvSpPr>
          <p:cNvPr id="3" name="Content Placeholder 2"/>
          <p:cNvSpPr>
            <a:spLocks noGrp="1"/>
          </p:cNvSpPr>
          <p:nvPr>
            <p:ph idx="1"/>
          </p:nvPr>
        </p:nvSpPr>
        <p:spPr/>
        <p:txBody>
          <a:bodyPr>
            <a:normAutofit fontScale="92500"/>
          </a:bodyPr>
          <a:lstStyle/>
          <a:p>
            <a:r>
              <a:rPr lang="ru-RU" dirty="0" smtClean="0"/>
              <a:t>СЗО го дефинира менталното здравје, како „добросостојба во која единката ги реализира своите потенцијали, може да се справува со нормалните животни стресови, работи продуктивно и придонесува во заедницата“. Менталното здравје е многу повеќе од недостаток на болест; тоа е и добросостојба којашто вклучува капацитет за формирање и одржување на релации, учење, работа, одмор и разонода, како и можност и право на лични одлуки и избори. Вака дефинирано, менталното здравје е базичен личен и социјален ресурс – тоа придонесува за хуманиот, физичкиот и социјалниот капитал во заедницата.(1)</a:t>
            </a:r>
            <a:endParaRPr lang="mk-MK" dirty="0"/>
          </a:p>
        </p:txBody>
      </p:sp>
    </p:spTree>
    <p:extLst>
      <p:ext uri="{BB962C8B-B14F-4D97-AF65-F5344CB8AC3E}">
        <p14:creationId xmlns:p14="http://schemas.microsoft.com/office/powerpoint/2010/main" val="88487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dirty="0" smtClean="0"/>
              <a:t>Поим за ментално здравје</a:t>
            </a:r>
            <a:endParaRPr lang="mk-MK" dirty="0"/>
          </a:p>
        </p:txBody>
      </p:sp>
      <p:sp>
        <p:nvSpPr>
          <p:cNvPr id="3" name="Content Placeholder 2"/>
          <p:cNvSpPr>
            <a:spLocks noGrp="1"/>
          </p:cNvSpPr>
          <p:nvPr>
            <p:ph idx="1"/>
          </p:nvPr>
        </p:nvSpPr>
        <p:spPr/>
        <p:txBody>
          <a:bodyPr/>
          <a:lstStyle/>
          <a:p>
            <a:pPr marL="0" indent="0">
              <a:buNone/>
            </a:pPr>
            <a:r>
              <a:rPr lang="ru-RU" dirty="0"/>
              <a:t>Менталното здравје вклучува емоционална, психолошка и социјална благосостојба. Менталното здравје влијае на тоа како размислуваме, што чувствуваме и како дејствуваме. Исто така, од менталното здравје зависи како се справуваме со стресот, како се однесуваме со другите и како ги правиме изборите. Менталното здравје е важно во секој период од животот, во текот на детството и адолесценцијата  вклучувајќи ја и зрелоста</a:t>
            </a:r>
            <a:r>
              <a:rPr lang="ru-RU" dirty="0" smtClean="0"/>
              <a:t>.(2)</a:t>
            </a:r>
            <a:endParaRPr lang="mk-MK" dirty="0"/>
          </a:p>
        </p:txBody>
      </p:sp>
    </p:spTree>
    <p:extLst>
      <p:ext uri="{BB962C8B-B14F-4D97-AF65-F5344CB8AC3E}">
        <p14:creationId xmlns:p14="http://schemas.microsoft.com/office/powerpoint/2010/main" val="336313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6649"/>
            <a:ext cx="10515600" cy="5600314"/>
          </a:xfrm>
        </p:spPr>
        <p:txBody>
          <a:bodyPr/>
          <a:lstStyle/>
          <a:p>
            <a:pPr marL="0" indent="0">
              <a:buNone/>
            </a:pPr>
            <a:r>
              <a:rPr lang="mk-MK" dirty="0" smtClean="0"/>
              <a:t>Она што произлегува од горенаведените дефиниции е прашањето: Во состојба на криза предизвикана од вирус Ковид-19, кадешто доведени се во прашање здравјето, егзистенцијата на луѓето, можноста за лични одлуки и избори-Како да се справиме со негативните емоции, стравот, вознемиреноста кои се нормална појава за таква состојба и притоа да го очуваме нашето ментално здравје?</a:t>
            </a:r>
          </a:p>
          <a:p>
            <a:pPr marL="0" indent="0">
              <a:buNone/>
            </a:pPr>
            <a:r>
              <a:rPr lang="mk-MK" dirty="0" smtClean="0"/>
              <a:t>Нашето општество функционира на тој начин што за било каква физичка болест или симтоматологија луѓето без проблем се обраќаат на лекар барајќи помош, подршка и лекување, но за секоја промена во психолошката состојба и менталното здравје постои стигма за барање на психолошка помош.</a:t>
            </a:r>
            <a:endParaRPr lang="mk-MK" dirty="0"/>
          </a:p>
        </p:txBody>
      </p:sp>
    </p:spTree>
    <p:extLst>
      <p:ext uri="{BB962C8B-B14F-4D97-AF65-F5344CB8AC3E}">
        <p14:creationId xmlns:p14="http://schemas.microsoft.com/office/powerpoint/2010/main" val="1954931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2551"/>
            <a:ext cx="10515600" cy="1089326"/>
          </a:xfrm>
        </p:spPr>
        <p:txBody>
          <a:bodyPr>
            <a:normAutofit fontScale="90000"/>
          </a:bodyPr>
          <a:lstStyle/>
          <a:p>
            <a:r>
              <a:rPr lang="mk-MK" dirty="0" smtClean="0"/>
              <a:t>Промени кои ги донесе пандемијата со Ковид-19 во секојдневното живеење</a:t>
            </a:r>
            <a:endParaRPr lang="mk-MK" dirty="0"/>
          </a:p>
        </p:txBody>
      </p:sp>
      <p:sp>
        <p:nvSpPr>
          <p:cNvPr id="3" name="Content Placeholder 2"/>
          <p:cNvSpPr>
            <a:spLocks noGrp="1"/>
          </p:cNvSpPr>
          <p:nvPr>
            <p:ph idx="1"/>
          </p:nvPr>
        </p:nvSpPr>
        <p:spPr>
          <a:xfrm>
            <a:off x="1295402" y="2573407"/>
            <a:ext cx="9601196" cy="3318936"/>
          </a:xfrm>
        </p:spPr>
        <p:txBody>
          <a:bodyPr>
            <a:normAutofit fontScale="92500"/>
          </a:bodyPr>
          <a:lstStyle/>
          <a:p>
            <a:pPr marL="0" indent="0" algn="just">
              <a:buNone/>
            </a:pPr>
            <a:r>
              <a:rPr lang="ru-RU" dirty="0"/>
              <a:t>Пандемијата Ковид-19 донесе криза </a:t>
            </a:r>
            <a:r>
              <a:rPr lang="ru-RU" dirty="0" smtClean="0"/>
              <a:t>која го </a:t>
            </a:r>
            <a:r>
              <a:rPr lang="ru-RU" dirty="0"/>
              <a:t>измени начинот на живеење, наметна масивни </a:t>
            </a:r>
            <a:r>
              <a:rPr lang="ru-RU" dirty="0" smtClean="0"/>
              <a:t>рестрикции  и ограничувања, а со себе </a:t>
            </a:r>
            <a:r>
              <a:rPr lang="ru-RU" dirty="0"/>
              <a:t>донесе: неизвесност, </a:t>
            </a:r>
            <a:r>
              <a:rPr lang="ru-RU" dirty="0" smtClean="0"/>
              <a:t>стрес, </a:t>
            </a:r>
            <a:r>
              <a:rPr lang="ru-RU" dirty="0"/>
              <a:t>страв, чувство дека </a:t>
            </a:r>
            <a:r>
              <a:rPr lang="ru-RU" dirty="0" smtClean="0"/>
              <a:t>другите луѓе се </a:t>
            </a:r>
            <a:r>
              <a:rPr lang="ru-RU" dirty="0"/>
              <a:t>потенцијални непријатели по здравјето </a:t>
            </a:r>
            <a:r>
              <a:rPr lang="ru-RU" dirty="0" smtClean="0"/>
              <a:t>и мора да се дистанцираме </a:t>
            </a:r>
            <a:r>
              <a:rPr lang="ru-RU" dirty="0"/>
              <a:t>од нив </a:t>
            </a:r>
            <a:r>
              <a:rPr lang="ru-RU" dirty="0" smtClean="0"/>
              <a:t>минимум 1,5 до 2 м. </a:t>
            </a:r>
          </a:p>
          <a:p>
            <a:pPr marL="0" indent="0" algn="just">
              <a:buNone/>
            </a:pPr>
            <a:r>
              <a:rPr lang="ru-RU" dirty="0" smtClean="0"/>
              <a:t>На почетокот на пандемијата, а по прогласување на вонредните состојби луѓето беа доста исплашени. Секој различно реагираше на новонастанатата состојба од негирање до претпазливост со дезинфекција на кесите кои се носат надвор од маркет па дури и купување залихи од храна.</a:t>
            </a:r>
            <a:endParaRPr lang="mk-MK" dirty="0"/>
          </a:p>
        </p:txBody>
      </p:sp>
    </p:spTree>
    <p:extLst>
      <p:ext uri="{BB962C8B-B14F-4D97-AF65-F5344CB8AC3E}">
        <p14:creationId xmlns:p14="http://schemas.microsoft.com/office/powerpoint/2010/main" val="400298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Промени кои ги донесе пандемијата со Ковид-19 во поглед на менталното здравје</a:t>
            </a:r>
          </a:p>
        </p:txBody>
      </p:sp>
      <p:sp>
        <p:nvSpPr>
          <p:cNvPr id="3" name="Content Placeholder 2"/>
          <p:cNvSpPr>
            <a:spLocks noGrp="1"/>
          </p:cNvSpPr>
          <p:nvPr>
            <p:ph idx="1"/>
          </p:nvPr>
        </p:nvSpPr>
        <p:spPr/>
        <p:txBody>
          <a:bodyPr>
            <a:normAutofit fontScale="92500" lnSpcReduction="20000"/>
          </a:bodyPr>
          <a:lstStyle/>
          <a:p>
            <a:pPr marL="0" indent="0">
              <a:buNone/>
            </a:pPr>
            <a:r>
              <a:rPr lang="ru-RU" dirty="0"/>
              <a:t>Кај </a:t>
            </a:r>
            <a:r>
              <a:rPr lang="ru-RU" dirty="0" smtClean="0"/>
              <a:t>луѓето се појави </a:t>
            </a:r>
            <a:r>
              <a:rPr lang="ru-RU" b="1" i="1" dirty="0" smtClean="0">
                <a:solidFill>
                  <a:srgbClr val="FF0000"/>
                </a:solidFill>
              </a:rPr>
              <a:t>загриженост</a:t>
            </a:r>
            <a:r>
              <a:rPr lang="ru-RU" dirty="0" smtClean="0"/>
              <a:t> и тоа:</a:t>
            </a:r>
          </a:p>
          <a:p>
            <a:pPr marL="0" indent="0">
              <a:buNone/>
            </a:pPr>
            <a:r>
              <a:rPr lang="ru-RU" dirty="0" smtClean="0"/>
              <a:t>1. Загриженост дека ќе се заболи од вирусот.</a:t>
            </a:r>
          </a:p>
          <a:p>
            <a:pPr marL="0" indent="0">
              <a:buNone/>
            </a:pPr>
            <a:r>
              <a:rPr lang="ru-RU" dirty="0" smtClean="0"/>
              <a:t>2. Загриженост од карантин-самоизолација кадешто секојдневното функционирање е ограничено во период од неколку недели.</a:t>
            </a:r>
          </a:p>
          <a:p>
            <a:pPr marL="0" indent="0">
              <a:buNone/>
            </a:pPr>
            <a:r>
              <a:rPr lang="ru-RU" dirty="0" smtClean="0"/>
              <a:t>3. Загриженост дека за заболување со вируст за повозрасните членови од семејството како и лицата со хронична болест може да биде со фатален исход.</a:t>
            </a:r>
          </a:p>
          <a:p>
            <a:pPr marL="0" indent="0">
              <a:buNone/>
            </a:pPr>
            <a:r>
              <a:rPr lang="ru-RU" dirty="0" smtClean="0"/>
              <a:t>4. Загриженост од постојаното размислување за траењето на пандемијата и пролонгирањето на времето кога би се вратиле на претходно научениот начин на живот.</a:t>
            </a:r>
          </a:p>
        </p:txBody>
      </p:sp>
    </p:spTree>
    <p:extLst>
      <p:ext uri="{BB962C8B-B14F-4D97-AF65-F5344CB8AC3E}">
        <p14:creationId xmlns:p14="http://schemas.microsoft.com/office/powerpoint/2010/main" val="403294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smtClean="0"/>
              <a:t>Промени кои ги донесе пандемијата со Ковид-19 во поглед на менталното здравје</a:t>
            </a:r>
            <a:endParaRPr lang="mk-MK" dirty="0"/>
          </a:p>
        </p:txBody>
      </p:sp>
      <p:sp>
        <p:nvSpPr>
          <p:cNvPr id="3" name="Content Placeholder 2"/>
          <p:cNvSpPr>
            <a:spLocks noGrp="1"/>
          </p:cNvSpPr>
          <p:nvPr>
            <p:ph idx="1"/>
          </p:nvPr>
        </p:nvSpPr>
        <p:spPr/>
        <p:txBody>
          <a:bodyPr>
            <a:normAutofit/>
          </a:bodyPr>
          <a:lstStyle/>
          <a:p>
            <a:pPr marL="0" indent="0" algn="just">
              <a:lnSpc>
                <a:spcPct val="100000"/>
              </a:lnSpc>
              <a:buNone/>
            </a:pPr>
            <a:r>
              <a:rPr lang="ru-RU" b="1" i="1" dirty="0">
                <a:solidFill>
                  <a:srgbClr val="FF0000"/>
                </a:solidFill>
              </a:rPr>
              <a:t>Анксиозноста и стравот </a:t>
            </a:r>
            <a:r>
              <a:rPr lang="ru-RU" dirty="0"/>
              <a:t>се непријатни емоции кои се </a:t>
            </a:r>
            <a:r>
              <a:rPr lang="ru-RU" dirty="0" smtClean="0"/>
              <a:t>се </a:t>
            </a:r>
            <a:r>
              <a:rPr lang="ru-RU" dirty="0"/>
              <a:t>шират подеднакво брзо како и вирусот. </a:t>
            </a:r>
            <a:r>
              <a:rPr lang="ru-RU" dirty="0" smtClean="0"/>
              <a:t>Затоа </a:t>
            </a:r>
            <a:r>
              <a:rPr lang="ru-RU" dirty="0"/>
              <a:t>е важно </a:t>
            </a:r>
            <a:r>
              <a:rPr lang="ru-RU" dirty="0" smtClean="0"/>
              <a:t>навремено </a:t>
            </a:r>
            <a:r>
              <a:rPr lang="ru-RU" dirty="0"/>
              <a:t>да </a:t>
            </a:r>
            <a:r>
              <a:rPr lang="ru-RU" dirty="0" smtClean="0"/>
              <a:t>се</a:t>
            </a:r>
            <a:r>
              <a:rPr lang="ru-RU" dirty="0"/>
              <a:t> </a:t>
            </a:r>
            <a:r>
              <a:rPr lang="ru-RU" dirty="0" smtClean="0"/>
              <a:t>разбере </a:t>
            </a:r>
            <a:r>
              <a:rPr lang="ru-RU" dirty="0"/>
              <a:t>важноста од препознавањето на емоциите кај </a:t>
            </a:r>
            <a:r>
              <a:rPr lang="ru-RU" dirty="0" smtClean="0"/>
              <a:t>себе и кај другите</a:t>
            </a:r>
            <a:r>
              <a:rPr lang="ru-RU" dirty="0"/>
              <a:t> </a:t>
            </a:r>
            <a:r>
              <a:rPr lang="ru-RU" dirty="0" smtClean="0"/>
              <a:t>и тоа </a:t>
            </a:r>
            <a:r>
              <a:rPr lang="ru-RU" dirty="0"/>
              <a:t>во смисла на обезбедување поддршка за нивна манифестација и </a:t>
            </a:r>
            <a:r>
              <a:rPr lang="ru-RU" dirty="0" smtClean="0"/>
              <a:t>за минимизирање </a:t>
            </a:r>
            <a:r>
              <a:rPr lang="ru-RU" dirty="0"/>
              <a:t>на нивните ефекти врз </a:t>
            </a:r>
            <a:r>
              <a:rPr lang="ru-RU" dirty="0" smtClean="0"/>
              <a:t>секојдневното живеење.</a:t>
            </a:r>
          </a:p>
          <a:p>
            <a:pPr marL="0" indent="0" algn="just">
              <a:lnSpc>
                <a:spcPct val="100000"/>
              </a:lnSpc>
              <a:buNone/>
            </a:pPr>
            <a:r>
              <a:rPr lang="ru-RU" dirty="0" smtClean="0"/>
              <a:t>Она што треба да се напомене е дека сосема нормално е да се појават непријатни и негативни емоции, но ако се задржат подолго време треба да се разговара а по потреба да се бара стручна помош.</a:t>
            </a:r>
          </a:p>
        </p:txBody>
      </p:sp>
    </p:spTree>
    <p:extLst>
      <p:ext uri="{BB962C8B-B14F-4D97-AF65-F5344CB8AC3E}">
        <p14:creationId xmlns:p14="http://schemas.microsoft.com/office/powerpoint/2010/main" val="3784422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Промени кои ги донесе пандемијата со Ковид-19 во поглед на менталното здравје</a:t>
            </a:r>
          </a:p>
        </p:txBody>
      </p:sp>
      <p:sp>
        <p:nvSpPr>
          <p:cNvPr id="3" name="Content Placeholder 2"/>
          <p:cNvSpPr>
            <a:spLocks noGrp="1"/>
          </p:cNvSpPr>
          <p:nvPr>
            <p:ph idx="1"/>
          </p:nvPr>
        </p:nvSpPr>
        <p:spPr/>
        <p:txBody>
          <a:bodyPr>
            <a:normAutofit fontScale="92500" lnSpcReduction="10000"/>
          </a:bodyPr>
          <a:lstStyle/>
          <a:p>
            <a:pPr marL="0" indent="0">
              <a:buNone/>
            </a:pPr>
            <a:r>
              <a:rPr lang="mk-MK" b="1" i="1" dirty="0" smtClean="0">
                <a:solidFill>
                  <a:srgbClr val="FF0000"/>
                </a:solidFill>
              </a:rPr>
              <a:t>Несоница</a:t>
            </a:r>
          </a:p>
          <a:p>
            <a:pPr marL="0" indent="0" algn="just">
              <a:buNone/>
            </a:pPr>
            <a:r>
              <a:rPr lang="mk-MK" dirty="0" smtClean="0"/>
              <a:t>Менувањето на начинот на живот односно на навиките како и на зголемена употреба на компјутери, телефони, таблети и постојано преплавување од страна на медиумите со непријатни информации за вирусот односно од секојдевни статистики за смртност и заболеност, до лажни вести и актуелни теории на заговор на социјалните мрежи може да го промени биоритамот на животот па трагајќи по повеќе информации да се наруши хигиената на сонот.</a:t>
            </a:r>
          </a:p>
          <a:p>
            <a:pPr marL="0" indent="0" algn="just">
              <a:buNone/>
            </a:pPr>
            <a:r>
              <a:rPr lang="mk-MK" dirty="0" smtClean="0"/>
              <a:t>Многу е важно пред легнување со какви информации сме го нахраниле мозокот затоа што тоа влијае на континуитетот на сонот.</a:t>
            </a:r>
            <a:endParaRPr lang="mk-MK" dirty="0"/>
          </a:p>
        </p:txBody>
      </p:sp>
    </p:spTree>
    <p:extLst>
      <p:ext uri="{BB962C8B-B14F-4D97-AF65-F5344CB8AC3E}">
        <p14:creationId xmlns:p14="http://schemas.microsoft.com/office/powerpoint/2010/main" val="894353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k-MK" dirty="0"/>
              <a:t>Промени кои ги донесе пандемијата со Ковид-19 во поглед на менталното здравје</a:t>
            </a:r>
          </a:p>
        </p:txBody>
      </p:sp>
      <p:sp>
        <p:nvSpPr>
          <p:cNvPr id="3" name="Content Placeholder 2"/>
          <p:cNvSpPr>
            <a:spLocks noGrp="1"/>
          </p:cNvSpPr>
          <p:nvPr>
            <p:ph idx="1"/>
          </p:nvPr>
        </p:nvSpPr>
        <p:spPr/>
        <p:txBody>
          <a:bodyPr>
            <a:normAutofit/>
          </a:bodyPr>
          <a:lstStyle/>
          <a:p>
            <a:pPr marL="0" indent="0" algn="just">
              <a:buNone/>
            </a:pPr>
            <a:r>
              <a:rPr lang="mk-MK" sz="1800" dirty="0" smtClean="0"/>
              <a:t>Подолго траење на кризната состојба може да предизвика </a:t>
            </a:r>
            <a:r>
              <a:rPr lang="mk-MK" sz="1800" b="1" dirty="0" smtClean="0">
                <a:solidFill>
                  <a:srgbClr val="FF0000"/>
                </a:solidFill>
              </a:rPr>
              <a:t>стрес</a:t>
            </a:r>
            <a:r>
              <a:rPr lang="mk-MK" sz="1800" dirty="0" smtClean="0"/>
              <a:t> кој може да даде широк спектар на симтоми.</a:t>
            </a:r>
            <a:r>
              <a:rPr lang="ru-RU" sz="1800" dirty="0"/>
              <a:t> Стресот е нормален одговор на физички или </a:t>
            </a:r>
            <a:r>
              <a:rPr lang="ru-RU" sz="1800" dirty="0" smtClean="0"/>
              <a:t>емоционален предизвик</a:t>
            </a:r>
            <a:r>
              <a:rPr lang="ru-RU" sz="1800" dirty="0"/>
              <a:t>. Симптомите на стрес се појавуваат тогаш </a:t>
            </a:r>
            <a:r>
              <a:rPr lang="ru-RU" sz="1800" dirty="0" smtClean="0"/>
              <a:t>кога предизвиците </a:t>
            </a:r>
            <a:r>
              <a:rPr lang="ru-RU" sz="1800" dirty="0"/>
              <a:t>не се во рамнотежа со капацитетите за </a:t>
            </a:r>
            <a:r>
              <a:rPr lang="ru-RU" sz="1800" dirty="0" smtClean="0"/>
              <a:t>справување.Стресот </a:t>
            </a:r>
            <a:r>
              <a:rPr lang="ru-RU" sz="1800" dirty="0"/>
              <a:t>е реакција на дразба што ја вознемирува </a:t>
            </a:r>
            <a:r>
              <a:rPr lang="ru-RU" sz="1800" dirty="0" smtClean="0"/>
              <a:t>нашата физичка </a:t>
            </a:r>
            <a:r>
              <a:rPr lang="ru-RU" sz="1800" dirty="0"/>
              <a:t>или ментална рамнотежа. Стресниот настан може </a:t>
            </a:r>
            <a:r>
              <a:rPr lang="ru-RU" sz="1800" dirty="0" smtClean="0"/>
              <a:t>да предизвика </a:t>
            </a:r>
            <a:r>
              <a:rPr lang="ru-RU" sz="1800" dirty="0"/>
              <a:t>излачување на хормоните кортизол и адреналин, </a:t>
            </a:r>
            <a:r>
              <a:rPr lang="ru-RU" sz="1800" dirty="0" smtClean="0"/>
              <a:t>при</a:t>
            </a:r>
            <a:r>
              <a:rPr lang="mk-MK" sz="1800" dirty="0" smtClean="0"/>
              <a:t>што организмот </a:t>
            </a:r>
            <a:r>
              <a:rPr lang="ru-RU" sz="1800" dirty="0" smtClean="0"/>
              <a:t>може </a:t>
            </a:r>
            <a:r>
              <a:rPr lang="ru-RU" sz="1800" dirty="0"/>
              <a:t>да реагира на различни начини: да </a:t>
            </a:r>
            <a:r>
              <a:rPr lang="ru-RU" sz="1800" dirty="0" smtClean="0"/>
              <a:t>бега, да </a:t>
            </a:r>
            <a:r>
              <a:rPr lang="ru-RU" sz="1800" dirty="0"/>
              <a:t>се бори или да се појави отсуство на каква било </a:t>
            </a:r>
            <a:r>
              <a:rPr lang="ru-RU" sz="1800" dirty="0" smtClean="0"/>
              <a:t>реакција. Ниското </a:t>
            </a:r>
            <a:r>
              <a:rPr lang="ru-RU" sz="1800" dirty="0"/>
              <a:t>ниво на стрес може да биде стимулативно, односно </a:t>
            </a:r>
            <a:r>
              <a:rPr lang="ru-RU" sz="1800" dirty="0" smtClean="0"/>
              <a:t>да го </a:t>
            </a:r>
            <a:r>
              <a:rPr lang="ru-RU" sz="1800" dirty="0"/>
              <a:t>држи организмот во активна состојба. Долгорочниот, </a:t>
            </a:r>
            <a:r>
              <a:rPr lang="ru-RU" sz="1800" dirty="0" smtClean="0"/>
              <a:t>односно хроничниот </a:t>
            </a:r>
            <a:r>
              <a:rPr lang="ru-RU" sz="1800" dirty="0"/>
              <a:t>стрес, може да има штетно влијание по физичкото </a:t>
            </a:r>
            <a:r>
              <a:rPr lang="ru-RU" sz="1800" dirty="0" smtClean="0"/>
              <a:t>и </a:t>
            </a:r>
            <a:r>
              <a:rPr lang="mk-MK" sz="1800" dirty="0" smtClean="0"/>
              <a:t>менталното здравје.(3)</a:t>
            </a:r>
            <a:endParaRPr lang="mk-MK" sz="1800" dirty="0"/>
          </a:p>
        </p:txBody>
      </p:sp>
    </p:spTree>
    <p:extLst>
      <p:ext uri="{BB962C8B-B14F-4D97-AF65-F5344CB8AC3E}">
        <p14:creationId xmlns:p14="http://schemas.microsoft.com/office/powerpoint/2010/main" val="27752374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635</TotalTime>
  <Words>1496</Words>
  <Application>Microsoft Office PowerPoint</Application>
  <PresentationFormat>Widescreen</PresentationFormat>
  <Paragraphs>53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Garamond</vt:lpstr>
      <vt:lpstr>Organic</vt:lpstr>
      <vt:lpstr>Менталното здравје предизвик во услови на пандемија со Корона вирус</vt:lpstr>
      <vt:lpstr>Поим за ментално здравје</vt:lpstr>
      <vt:lpstr>Поим за ментално здравје</vt:lpstr>
      <vt:lpstr>PowerPoint Presentation</vt:lpstr>
      <vt:lpstr>Промени кои ги донесе пандемијата со Ковид-19 во секојдневното живеење</vt:lpstr>
      <vt:lpstr>Промени кои ги донесе пандемијата со Ковид-19 во поглед на менталното здравје</vt:lpstr>
      <vt:lpstr>Промени кои ги донесе пандемијата со Ковид-19 во поглед на менталното здравје</vt:lpstr>
      <vt:lpstr>Промени кои ги донесе пандемијата со Ковид-19 во поглед на менталното здравје</vt:lpstr>
      <vt:lpstr>Промени кои ги донесе пандемијата со Ковид-19 во поглед на менталното здравје</vt:lpstr>
      <vt:lpstr>Промени кои ги донесе пандемијата со Ковид-19 во поглед на менталното здравје</vt:lpstr>
      <vt:lpstr>Како да се справиме со пролонгираната состојба на стрес</vt:lpstr>
      <vt:lpstr>Како да се справиме со пролонгираната состојба на стрес</vt:lpstr>
      <vt:lpstr>Како да се справиме со пролонгираната состојба на стрес</vt:lpstr>
      <vt:lpstr>Како да се справиме со пролонгираната состојба на стрес</vt:lpstr>
      <vt:lpstr>Како да се справиме со пролонгираната состојба на стрес</vt:lpstr>
      <vt:lpstr>PowerPoint Presentation</vt:lpstr>
      <vt:lpstr>PowerPoint Presentation</vt:lpstr>
      <vt:lpstr>PowerPoint Presentation</vt:lpstr>
      <vt:lpstr>Користена литература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Менталното здравје предизвик во услови на пандемија со Корона вирус</dc:title>
  <dc:creator>MK</dc:creator>
  <cp:lastModifiedBy>Pc</cp:lastModifiedBy>
  <cp:revision>37</cp:revision>
  <dcterms:created xsi:type="dcterms:W3CDTF">2020-10-02T10:21:47Z</dcterms:created>
  <dcterms:modified xsi:type="dcterms:W3CDTF">2020-10-06T10:37:14Z</dcterms:modified>
</cp:coreProperties>
</file>